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68" r:id="rId2"/>
    <p:sldId id="272" r:id="rId3"/>
    <p:sldId id="281" r:id="rId4"/>
    <p:sldId id="256" r:id="rId5"/>
    <p:sldId id="282" r:id="rId6"/>
    <p:sldId id="271" r:id="rId7"/>
    <p:sldId id="286" r:id="rId8"/>
    <p:sldId id="273" r:id="rId9"/>
    <p:sldId id="257" r:id="rId10"/>
    <p:sldId id="283" r:id="rId11"/>
    <p:sldId id="284" r:id="rId12"/>
    <p:sldId id="274" r:id="rId13"/>
    <p:sldId id="270" r:id="rId14"/>
    <p:sldId id="262" r:id="rId15"/>
    <p:sldId id="263" r:id="rId16"/>
    <p:sldId id="285" r:id="rId17"/>
    <p:sldId id="264" r:id="rId18"/>
    <p:sldId id="287" r:id="rId19"/>
    <p:sldId id="288" r:id="rId20"/>
    <p:sldId id="266" r:id="rId21"/>
    <p:sldId id="279" r:id="rId22"/>
    <p:sldId id="280" r:id="rId23"/>
    <p:sldId id="267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4" autoAdjust="0"/>
  </p:normalViewPr>
  <p:slideViewPr>
    <p:cSldViewPr>
      <p:cViewPr>
        <p:scale>
          <a:sx n="78" d="100"/>
          <a:sy n="78" d="100"/>
        </p:scale>
        <p:origin x="-1122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CA4E1-4BA9-4E5E-B835-2B6C82894356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E0187-9530-45A0-8B8D-2E6BAE89EBA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E0187-9530-45A0-8B8D-2E6BAE89EBAC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E0187-9530-45A0-8B8D-2E6BAE89EBAC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B5196E6-6083-43D0-B900-CA42EFD03E0E}" type="datetimeFigureOut">
              <a:rPr lang="pl-PL" smtClean="0"/>
              <a:pPr/>
              <a:t>2014-03-31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D340EE-E8A1-4145-BEEF-D642FF94EE27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2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2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5" Type="http://schemas.openxmlformats.org/officeDocument/2006/relationships/image" Target="../media/image47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png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png"/><Relationship Id="rId7" Type="http://schemas.openxmlformats.org/officeDocument/2006/relationships/image" Target="../media/image5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hyperlink" Target="http://www.sp2mecina.pl/pl/aktualnosci/spotkanie-z-siostrami-bialymi,42.html" TargetMode="External"/><Relationship Id="rId7" Type="http://schemas.openxmlformats.org/officeDocument/2006/relationships/image" Target="../media/image68.jpeg"/><Relationship Id="rId2" Type="http://schemas.openxmlformats.org/officeDocument/2006/relationships/slideLayout" Target="../slideLayouts/slideLayout5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67.jpeg"/><Relationship Id="rId4" Type="http://schemas.openxmlformats.org/officeDocument/2006/relationships/image" Target="../media/image66.png"/><Relationship Id="rId9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u\Hymn%20Ligi%20Mistrz&#243;w%20-%20UEFA.mp3" TargetMode="Externa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676456" cy="2160240"/>
          </a:xfrm>
          <a:effectLst/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>
                <a:solidFill>
                  <a:srgbClr val="002060"/>
                </a:solidFill>
              </a:rPr>
              <a:t>SZKOŁA  PODSTAWOWA NR2</a:t>
            </a:r>
            <a:br>
              <a:rPr lang="pl-PL" dirty="0" smtClean="0">
                <a:solidFill>
                  <a:srgbClr val="002060"/>
                </a:solidFill>
              </a:rPr>
            </a:br>
            <a:r>
              <a:rPr lang="pl-PL" dirty="0" smtClean="0">
                <a:solidFill>
                  <a:srgbClr val="002060"/>
                </a:solidFill>
              </a:rPr>
              <a:t>im. KONSTYTUCJI 3 MAJA </a:t>
            </a:r>
            <a:br>
              <a:rPr lang="pl-PL" dirty="0" smtClean="0">
                <a:solidFill>
                  <a:srgbClr val="002060"/>
                </a:solidFill>
              </a:rPr>
            </a:br>
            <a:r>
              <a:rPr lang="pl-PL" dirty="0" smtClean="0">
                <a:solidFill>
                  <a:srgbClr val="002060"/>
                </a:solidFill>
              </a:rPr>
              <a:t>w Męcinie</a:t>
            </a: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708919"/>
            <a:ext cx="8229600" cy="3463597"/>
          </a:xfrm>
        </p:spPr>
        <p:txBody>
          <a:bodyPr>
            <a:normAutofit lnSpcReduction="10000"/>
          </a:bodyPr>
          <a:lstStyle/>
          <a:p>
            <a:endParaRPr lang="pl-PL" dirty="0" smtClean="0">
              <a:latin typeface="Broadway" pitchFamily="82" charset="0"/>
            </a:endParaRPr>
          </a:p>
          <a:p>
            <a:endParaRPr lang="pl-PL" dirty="0" smtClean="0">
              <a:latin typeface="Broadway" pitchFamily="82" charset="0"/>
            </a:endParaRPr>
          </a:p>
          <a:p>
            <a:pPr>
              <a:buNone/>
            </a:pPr>
            <a:r>
              <a:rPr lang="pl-PL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„Od siebie trzeba chcieć dużo </a:t>
            </a:r>
          </a:p>
          <a:p>
            <a:pPr>
              <a:buNone/>
            </a:pPr>
            <a:r>
              <a:rPr lang="pl-PL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i ludziom dać najwięcej” </a:t>
            </a:r>
            <a:br>
              <a:rPr lang="pl-PL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pl-PL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l-PL" sz="3600" dirty="0" smtClean="0">
                <a:latin typeface="Baskerville Old Face" pitchFamily="18" charset="0"/>
              </a:rPr>
              <a:t>                                     </a:t>
            </a:r>
            <a:r>
              <a:rPr lang="pl-PL" sz="3600" dirty="0" smtClean="0">
                <a:solidFill>
                  <a:srgbClr val="002060"/>
                </a:solidFill>
                <a:latin typeface="Baskerville Old Face" pitchFamily="18" charset="0"/>
              </a:rPr>
              <a:t>Stanisław Witkiewicz</a:t>
            </a:r>
            <a:endParaRPr lang="pl-PL" sz="3600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pic>
        <p:nvPicPr>
          <p:cNvPr id="58370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1440160" cy="1368152"/>
          </a:xfrm>
          <a:prstGeom prst="rect">
            <a:avLst/>
          </a:prstGeom>
          <a:noFill/>
        </p:spPr>
      </p:pic>
      <p:pic>
        <p:nvPicPr>
          <p:cNvPr id="5" name="Hymn Ligi Mistrzów - UEF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27" name="Picture 3" descr="C:\Users\gry\Desktop\getattach,mid,16270,mpid,5,min,1,uid,cc75b1a7cba35d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276872"/>
            <a:ext cx="2376264" cy="18722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pl-PL" sz="5400" dirty="0" smtClean="0"/>
              <a:t>  wychowanie fizyczne – zajęcia edukacyjne </a:t>
            </a:r>
            <a:r>
              <a:rPr lang="pl-PL" sz="5400" b="1" dirty="0" smtClean="0"/>
              <a:t>(obszar nr 1)</a:t>
            </a:r>
            <a:r>
              <a:rPr lang="pl-PL" sz="5400" dirty="0" smtClean="0"/>
              <a:t/>
            </a:r>
            <a:br>
              <a:rPr lang="pl-PL" sz="5400" dirty="0" smtClean="0"/>
            </a:br>
            <a:endParaRPr lang="pl-PL" dirty="0"/>
          </a:p>
        </p:txBody>
      </p:sp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8329" cy="764704"/>
          </a:xfrm>
          <a:prstGeom prst="rect">
            <a:avLst/>
          </a:prstGeom>
          <a:noFill/>
        </p:spPr>
      </p:pic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11560" y="2924944"/>
            <a:ext cx="82109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Zajęcia wychowania fizycznego w naszej szkole cieszą się dużym powodzeniem. Zwracamy uwagę na wszechstronny rozwój dziecka ,rozwijanie jego indywidualnych umiejętności jak i na wyrabianiu nawyków  higieniczno – zdrowotnych. W ostatnich latach nie zanotowano żadnych zwolnień z zajęć i dłuższych nieobecności. Uczniowie realizują  program wychowania fizycznego dostosowany do warunków bazowych szkoły na 3 godzinach klasowo- lekcyjnych oraz na zajęciach fakultatywnych dostosowanych do ich potrzeb i zainteresowań. </a:t>
            </a:r>
          </a:p>
          <a:p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W związku z tym , że nasza szkoła nie posiada sali gimnastycznej i większość zajęć odbywa się na świeżym powietrzu i na holu szkolnym . Zajęcia muszą być atrakcyjne dla ucznia i odpowiednio przemyślane.</a:t>
            </a:r>
            <a:endParaRPr lang="pl-PL" sz="1400" dirty="0">
              <a:latin typeface="Times New Roman" pitchFamily="18" charset="0"/>
              <a:cs typeface="Times New Roman" pitchFamily="18" charset="0"/>
            </a:endParaRPr>
          </a:p>
          <a:p>
            <a:endParaRPr lang="pl-PL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03648" y="908721"/>
            <a:ext cx="7372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Uczniowie klas IV i V podczas zajęć na śniegu. Zwinnościowy tor </a:t>
            </a:r>
            <a:br>
              <a:rPr lang="pl-PL" dirty="0" smtClean="0"/>
            </a:br>
            <a:r>
              <a:rPr lang="pl-PL" dirty="0" smtClean="0"/>
              <a:t>przeszkód, wyścigi  rzędów to rozwijanie sprawności motorycznych:</a:t>
            </a:r>
          </a:p>
          <a:p>
            <a:r>
              <a:rPr lang="pl-PL" dirty="0" smtClean="0"/>
              <a:t>zwinności, szybkości, wytrzymałości-  a  wszystko w radosnej atmosferze </a:t>
            </a:r>
            <a:br>
              <a:rPr lang="pl-PL" dirty="0" smtClean="0"/>
            </a:br>
            <a:r>
              <a:rPr lang="pl-PL" dirty="0" smtClean="0"/>
              <a:t>i  ciekawej scenerii. </a:t>
            </a:r>
            <a:endParaRPr lang="pl-PL" dirty="0"/>
          </a:p>
        </p:txBody>
      </p:sp>
      <p:pic>
        <p:nvPicPr>
          <p:cNvPr id="1026" name="Picture 2" descr="C:\Users\gry\Desktop\zima\getattach,mid,16312,mpid,5,min,1,uid,a8e82cfb6532d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924944"/>
            <a:ext cx="2448272" cy="3096344"/>
          </a:xfrm>
          <a:prstGeom prst="rect">
            <a:avLst/>
          </a:prstGeom>
          <a:noFill/>
        </p:spPr>
      </p:pic>
      <p:pic>
        <p:nvPicPr>
          <p:cNvPr id="1027" name="Picture 3" descr="C:\Users\gry\Desktop\zima\getattach,mid,16313,mpid,5,min,1,uid,a8e82cfb6532d7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03848" y="2060848"/>
            <a:ext cx="3168352" cy="1867644"/>
          </a:xfrm>
          <a:prstGeom prst="rect">
            <a:avLst/>
          </a:prstGeom>
          <a:noFill/>
        </p:spPr>
      </p:pic>
      <p:pic>
        <p:nvPicPr>
          <p:cNvPr id="1028" name="Picture 4" descr="C:\Users\gry\Desktop\zima\getattach,mid,16310,mpid,5,min,1,uid,a8e82cfb6532d7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 flipV="1">
            <a:off x="3419872" y="3933056"/>
            <a:ext cx="2448272" cy="2088232"/>
          </a:xfrm>
          <a:prstGeom prst="rect">
            <a:avLst/>
          </a:prstGeom>
          <a:noFill/>
        </p:spPr>
      </p:pic>
      <p:pic>
        <p:nvPicPr>
          <p:cNvPr id="1029" name="Picture 5" descr="C:\Users\gry\Desktop\las\getattach,mid,16311,mpid,5,min,1,uid,a8e82cfb6532d7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2060848"/>
            <a:ext cx="2172072" cy="2016224"/>
          </a:xfrm>
          <a:prstGeom prst="rect">
            <a:avLst/>
          </a:prstGeom>
          <a:noFill/>
        </p:spPr>
      </p:pic>
      <p:pic>
        <p:nvPicPr>
          <p:cNvPr id="1030" name="Picture 6" descr="C:\Users\gry\Desktop\las\getattach,mid,16309,mpid,5,min,1,uid,a8e82cfb6532d7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3933056"/>
            <a:ext cx="2520280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3400" y="908720"/>
            <a:ext cx="8503096" cy="1728192"/>
          </a:xfrm>
        </p:spPr>
        <p:txBody>
          <a:bodyPr>
            <a:normAutofit fontScale="90000"/>
          </a:bodyPr>
          <a:lstStyle/>
          <a:p>
            <a:pPr lvl="0"/>
            <a:r>
              <a:rPr lang="pl-PL" sz="4000" dirty="0"/>
              <a:t>wychowanie fizyczne – zajęcia edukacyjne </a:t>
            </a:r>
            <a:r>
              <a:rPr lang="pl-PL" sz="4000" b="1" dirty="0"/>
              <a:t>(obszar nr 1)</a:t>
            </a:r>
            <a:r>
              <a:rPr lang="pl-PL" sz="4000" dirty="0"/>
              <a:t/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11560" y="1772816"/>
            <a:ext cx="7920880" cy="1296144"/>
          </a:xfrm>
        </p:spPr>
        <p:txBody>
          <a:bodyPr>
            <a:normAutofit/>
          </a:bodyPr>
          <a:lstStyle/>
          <a:p>
            <a:pPr algn="ctr"/>
            <a:r>
              <a:rPr lang="pl-PL" sz="3200" dirty="0" smtClean="0">
                <a:solidFill>
                  <a:schemeClr val="bg1"/>
                </a:solidFill>
                <a:cs typeface="Times New Roman" pitchFamily="18" charset="0"/>
              </a:rPr>
              <a:t>Zajęcia   wychowania   fizycznego </a:t>
            </a:r>
            <a:br>
              <a:rPr lang="pl-PL" sz="3200" dirty="0" smtClean="0">
                <a:solidFill>
                  <a:schemeClr val="bg1"/>
                </a:solidFill>
                <a:cs typeface="Times New Roman" pitchFamily="18" charset="0"/>
              </a:rPr>
            </a:br>
            <a:r>
              <a:rPr lang="pl-PL" sz="3200" dirty="0" smtClean="0">
                <a:solidFill>
                  <a:schemeClr val="bg1"/>
                </a:solidFill>
                <a:cs typeface="Times New Roman" pitchFamily="18" charset="0"/>
              </a:rPr>
              <a:t>na  łonie   natury     </a:t>
            </a:r>
          </a:p>
          <a:p>
            <a:pPr algn="ctr"/>
            <a:endParaRPr lang="pl-PL" dirty="0" smtClean="0"/>
          </a:p>
          <a:p>
            <a:endParaRPr lang="pl-PL" dirty="0"/>
          </a:p>
        </p:txBody>
      </p:sp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8680"/>
            <a:ext cx="1043608" cy="991428"/>
          </a:xfrm>
          <a:prstGeom prst="rect">
            <a:avLst/>
          </a:prstGeom>
          <a:noFill/>
        </p:spPr>
      </p:pic>
      <p:pic>
        <p:nvPicPr>
          <p:cNvPr id="5" name="Hymn Ligi Mistrzów - UEF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Picture 4" descr="C:\Users\gry\Desktop\Na polu\1658275_515855725190472_1021905289_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284984"/>
            <a:ext cx="2759224" cy="2069419"/>
          </a:xfrm>
          <a:prstGeom prst="rect">
            <a:avLst/>
          </a:prstGeom>
          <a:noFill/>
        </p:spPr>
      </p:pic>
      <p:pic>
        <p:nvPicPr>
          <p:cNvPr id="7" name="Picture 2" descr="C:\Users\gry\Desktop\Na polu\1618024_515853425190702_1809511721_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99792" y="3284984"/>
            <a:ext cx="2813175" cy="2088232"/>
          </a:xfrm>
          <a:prstGeom prst="rect">
            <a:avLst/>
          </a:prstGeom>
          <a:noFill/>
        </p:spPr>
      </p:pic>
      <p:pic>
        <p:nvPicPr>
          <p:cNvPr id="8" name="Picture 6" descr="C:\Users\gry\Desktop\Na polu\10001007_515854981857213_97344093_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3808" y="5278470"/>
            <a:ext cx="2520280" cy="1579530"/>
          </a:xfrm>
          <a:prstGeom prst="rect">
            <a:avLst/>
          </a:prstGeom>
          <a:noFill/>
        </p:spPr>
      </p:pic>
      <p:pic>
        <p:nvPicPr>
          <p:cNvPr id="9" name="Picture 3" descr="C:\Users\gry\Desktop\Na polu\1622323_515852711857440_1787971135_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3284984"/>
            <a:ext cx="3779912" cy="3573016"/>
          </a:xfrm>
          <a:prstGeom prst="rect">
            <a:avLst/>
          </a:prstGeom>
          <a:noFill/>
        </p:spPr>
      </p:pic>
      <p:pic>
        <p:nvPicPr>
          <p:cNvPr id="10" name="Picture 5" descr="C:\Users\gry\Desktop\Na polu\1972284_515852385190806_1327353618_n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5301209"/>
            <a:ext cx="2843808" cy="15567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ry\Desktop\las\getattach,mid,16324,mpid,7,min,1,uid,c17a7da475447c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12776"/>
            <a:ext cx="2592288" cy="2592288"/>
          </a:xfrm>
          <a:prstGeom prst="rect">
            <a:avLst/>
          </a:prstGeom>
          <a:noFill/>
        </p:spPr>
      </p:pic>
      <p:pic>
        <p:nvPicPr>
          <p:cNvPr id="2051" name="Picture 3" descr="C:\Users\gry\Desktop\las\getattach,mid,16324,mpid,5,min,1,uid,c17a7da475447cc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005064"/>
            <a:ext cx="2088232" cy="2232248"/>
          </a:xfrm>
          <a:prstGeom prst="rect">
            <a:avLst/>
          </a:prstGeom>
          <a:noFill/>
        </p:spPr>
      </p:pic>
      <p:pic>
        <p:nvPicPr>
          <p:cNvPr id="2052" name="Picture 4" descr="C:\Users\gry\Desktop\las\getattach,mid,16324,mpid,6,min,1,uid,c17a7da475447cc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780928"/>
            <a:ext cx="2232248" cy="2448272"/>
          </a:xfrm>
          <a:prstGeom prst="rect">
            <a:avLst/>
          </a:prstGeom>
          <a:noFill/>
        </p:spPr>
      </p:pic>
      <p:pic>
        <p:nvPicPr>
          <p:cNvPr id="2053" name="Picture 5" descr="C:\Users\gry\Desktop\las\getattach,mid,16324,mpid,8,min,1,uid,c17a7da475447cc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852936"/>
            <a:ext cx="2448272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64896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 smtClean="0">
                <a:solidFill>
                  <a:schemeClr val="tx1"/>
                </a:solidFill>
                <a:latin typeface="+mn-lt"/>
              </a:rPr>
              <a:t>Zajęcia z piłki ręcznej </a:t>
            </a:r>
            <a:r>
              <a:rPr lang="pl-PL" sz="1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+mn-lt"/>
              </a:rPr>
            </a:br>
            <a:r>
              <a:rPr lang="pl-PL" sz="1800" dirty="0" smtClean="0">
                <a:solidFill>
                  <a:schemeClr val="tx1"/>
                </a:solidFill>
                <a:latin typeface="+mn-lt"/>
              </a:rPr>
              <a:t>    ćwiczenia podań i przyjęć  piłki , rzut do bramki z wyskoku</a:t>
            </a:r>
            <a:endParaRPr lang="pl-PL" sz="1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098" name="Picture 2" descr="C:\Users\gry\Desktop\zajecia\getattach,mid,16257,mpid,5,min,1,uid,df348e0a92e99b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123728" y="3573016"/>
            <a:ext cx="3888432" cy="2916324"/>
          </a:xfrm>
          <a:prstGeom prst="rect">
            <a:avLst/>
          </a:prstGeom>
          <a:noFill/>
        </p:spPr>
      </p:pic>
      <p:pic>
        <p:nvPicPr>
          <p:cNvPr id="4099" name="Picture 3" descr="C:\Users\gry\Desktop\zajecia\getattach,mid,16259,mpid,5,min,1,uid,df348e0a92e99b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5500" y="1412776"/>
            <a:ext cx="3058988" cy="3067943"/>
          </a:xfrm>
          <a:prstGeom prst="rect">
            <a:avLst/>
          </a:prstGeom>
          <a:noFill/>
        </p:spPr>
      </p:pic>
      <p:pic>
        <p:nvPicPr>
          <p:cNvPr id="4100" name="Picture 4" descr="C:\Users\gry\Desktop\zajecia\getattach,mid,16258,mpid,5,min,1,uid,df348e0a92e99b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1412776"/>
            <a:ext cx="3024337" cy="2664296"/>
          </a:xfrm>
          <a:prstGeom prst="rect">
            <a:avLst/>
          </a:prstGeom>
          <a:noFill/>
        </p:spPr>
      </p:pic>
      <p:pic>
        <p:nvPicPr>
          <p:cNvPr id="4101" name="Picture 5" descr="C:\Users\gry\Desktop\zajecia\getattach,mid,16263,mpid,5,min,1,uid,df348e0a92e99b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1340768"/>
            <a:ext cx="1944216" cy="2880320"/>
          </a:xfrm>
          <a:prstGeom prst="rect">
            <a:avLst/>
          </a:prstGeom>
          <a:noFill/>
        </p:spPr>
      </p:pic>
      <p:pic>
        <p:nvPicPr>
          <p:cNvPr id="7" name="Hymn Ligi Mistrzów - UEF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Picture 3" descr="C:\Users\gry\Desktop\Turniej\2013-12-19 12.28.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4038600" cy="3918466"/>
          </a:xfrm>
          <a:prstGeom prst="rect">
            <a:avLst/>
          </a:prstGeom>
          <a:noFill/>
        </p:spPr>
      </p:pic>
      <p:pic>
        <p:nvPicPr>
          <p:cNvPr id="6" name="Picture 2" descr="C:\Users\gry\Desktop\Turniej\2013-12-19 12.32.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44824"/>
            <a:ext cx="3789683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700808"/>
          </a:xfrm>
        </p:spPr>
        <p:txBody>
          <a:bodyPr>
            <a:normAutofit fontScale="90000"/>
          </a:bodyPr>
          <a:lstStyle/>
          <a:p>
            <a:r>
              <a:rPr lang="pl-PL" sz="5400" dirty="0" smtClean="0"/>
              <a:t> </a:t>
            </a:r>
            <a:br>
              <a:rPr lang="pl-PL" sz="5400" dirty="0" smtClean="0"/>
            </a:b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4000" dirty="0" smtClean="0"/>
              <a:t>    wychowanie fizyczne – alternatywne formy realizacji zajęć wychowania fizycznego (WF)</a:t>
            </a:r>
            <a:r>
              <a:rPr lang="pl-PL" sz="4000" b="1" dirty="0" smtClean="0"/>
              <a:t> (obszar nr 2)</a:t>
            </a:r>
            <a:endParaRPr lang="pl-PL" sz="4000" dirty="0"/>
          </a:p>
        </p:txBody>
      </p:sp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530585" cy="504056"/>
          </a:xfrm>
          <a:prstGeom prst="rect">
            <a:avLst/>
          </a:prstGeom>
          <a:noFill/>
        </p:spPr>
      </p:pic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4471988"/>
            <a:ext cx="304800" cy="3048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611560" y="2348880"/>
            <a:ext cx="77439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Uczniowie klas IV, V, VI realizują zajęcia fakultatywne w ramach 4 godziny </a:t>
            </a:r>
            <a:br>
              <a:rPr lang="pl-PL" dirty="0" smtClean="0"/>
            </a:br>
            <a:r>
              <a:rPr lang="pl-PL" dirty="0" smtClean="0"/>
              <a:t>wychowania fizycznego. Te zajęcia to: taniec i piłka nożna. Uczniowie samodzielnie dokonują wyboru, uwzględniając swoje zainteresowania i pasje. Zajęcia prowadzone systematycznie 1 raz w tygodniu dostarczają uczniom wiele  satysfakcji. Dzięki nim mogą uczestniczyć w międzyszkolnych rywalizacjach piłkarskich i tanecznych i poszczycić się wysokimi wynikami. Oprócz tego dziewczęta prezentują swoje umiejętności podczas ważnych uroczystości szkolnych: Dzień Babci i Dziadka, Dzień Matki, Dzień Sportu, Zabawa Karnawałowa. </a:t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728192"/>
          </a:xfrm>
        </p:spPr>
        <p:txBody>
          <a:bodyPr>
            <a:normAutofit fontScale="90000"/>
          </a:bodyPr>
          <a:lstStyle/>
          <a:p>
            <a:pPr lvl="0"/>
            <a:r>
              <a:rPr lang="pl-PL" sz="4000" dirty="0" smtClean="0"/>
              <a:t>wychowanie fizyczne – alternatywne formy realizacji zajęć wychowania fizycznego (WF)</a:t>
            </a:r>
            <a:r>
              <a:rPr lang="pl-PL" sz="4000" b="1" dirty="0" smtClean="0"/>
              <a:t> (obszar nr 2)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976688"/>
            <a:ext cx="45719" cy="304800"/>
          </a:xfrm>
          <a:prstGeom prst="rect">
            <a:avLst/>
          </a:prstGeom>
        </p:spPr>
      </p:pic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30585" cy="504056"/>
          </a:xfrm>
          <a:prstGeom prst="rect">
            <a:avLst/>
          </a:prstGeom>
          <a:noFill/>
        </p:spPr>
      </p:pic>
      <p:pic>
        <p:nvPicPr>
          <p:cNvPr id="1026" name="Picture 2" descr="C:\Users\gry\Desktop\DZIEN BABCI\IMG_14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916832"/>
            <a:ext cx="3203848" cy="1866669"/>
          </a:xfrm>
          <a:prstGeom prst="rect">
            <a:avLst/>
          </a:prstGeom>
          <a:noFill/>
        </p:spPr>
      </p:pic>
      <p:pic>
        <p:nvPicPr>
          <p:cNvPr id="1029" name="Picture 5" descr="C:\Users\gry\Desktop\DZIEN BABCI\IMG_14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717032"/>
            <a:ext cx="4022004" cy="2681336"/>
          </a:xfrm>
          <a:prstGeom prst="rect">
            <a:avLst/>
          </a:prstGeom>
          <a:noFill/>
        </p:spPr>
      </p:pic>
      <p:pic>
        <p:nvPicPr>
          <p:cNvPr id="1030" name="Picture 6" descr="C:\Users\gry\Desktop\DZIEN BABCI\getattach,mid,16271,mpid,10,min,1,uid,cc75b1a7cba35d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4005064"/>
            <a:ext cx="3168352" cy="23222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71601" y="1268760"/>
            <a:ext cx="7272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Zajęcia taneczne dziewcząt  z  klas  IV, V, VI. Dziewczęta realizują </a:t>
            </a:r>
            <a:br>
              <a:rPr lang="pl-PL" dirty="0" smtClean="0"/>
            </a:br>
            <a:r>
              <a:rPr lang="pl-PL" dirty="0" smtClean="0"/>
              <a:t>program  autorski  ,, Taniec to sztuka’’, dzięki niemu wyrabiają </a:t>
            </a:r>
          </a:p>
          <a:p>
            <a:r>
              <a:rPr lang="pl-PL" dirty="0" smtClean="0"/>
              <a:t>poczucie rytmu, słuchu, swobodę i harmonię ruchu.</a:t>
            </a:r>
          </a:p>
          <a:p>
            <a:r>
              <a:rPr lang="pl-PL" dirty="0" smtClean="0"/>
              <a:t>Taniec w grupie jednoczy, rozwija umiejętności  współpracy w grupie,</a:t>
            </a:r>
          </a:p>
          <a:p>
            <a:r>
              <a:rPr lang="pl-PL" dirty="0" smtClean="0"/>
              <a:t>pomaga w pokonywaniu nieśmiałości. </a:t>
            </a:r>
          </a:p>
          <a:p>
            <a:r>
              <a:rPr lang="pl-PL" dirty="0" smtClean="0"/>
              <a:t>Taniec  uczy  samodyscypliny i  samooceny, kształtuje poczucie własnej</a:t>
            </a:r>
          </a:p>
          <a:p>
            <a:r>
              <a:rPr lang="pl-PL" dirty="0" smtClean="0"/>
              <a:t>wartości  oraz  uczy wytrwałości  w  dążeniu do celu. </a:t>
            </a:r>
          </a:p>
        </p:txBody>
      </p:sp>
      <p:pic>
        <p:nvPicPr>
          <p:cNvPr id="1026" name="Picture 2" descr="C:\Users\gry\Desktop\zajęcia alternatywna\tani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284984"/>
            <a:ext cx="6120680" cy="3033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55577" y="980728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 </a:t>
            </a:r>
            <a:r>
              <a:rPr lang="pl-PL" dirty="0" smtClean="0"/>
              <a:t>Zajęcia </a:t>
            </a:r>
            <a:r>
              <a:rPr lang="pl-PL" dirty="0" smtClean="0"/>
              <a:t>fakultatywne  z piłki nożnej  dla chłopców z klas IV, V, </a:t>
            </a:r>
            <a:r>
              <a:rPr lang="pl-PL" dirty="0" smtClean="0"/>
              <a:t>VI</a:t>
            </a:r>
          </a:p>
          <a:p>
            <a:r>
              <a:rPr lang="pl-PL" dirty="0" smtClean="0"/>
              <a:t>to zajęcia najważniejsze dla chłopców. Dzięki nim mogą doskonalić  umiejętności  i rozwijać swoje zainteresowania.  </a:t>
            </a:r>
            <a:endParaRPr lang="pl-PL" dirty="0"/>
          </a:p>
        </p:txBody>
      </p:sp>
      <p:pic>
        <p:nvPicPr>
          <p:cNvPr id="2050" name="Picture 2" descr="C:\Users\gry\Desktop\zajecia\getattach,mid,16323,mpid,5,min,1,uid,c17a7da475447c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88840"/>
            <a:ext cx="3354288" cy="2515716"/>
          </a:xfrm>
          <a:prstGeom prst="rect">
            <a:avLst/>
          </a:prstGeom>
          <a:noFill/>
        </p:spPr>
      </p:pic>
      <p:pic>
        <p:nvPicPr>
          <p:cNvPr id="2051" name="Picture 3" descr="C:\Users\gry\Desktop\zajecia\getattach,mid,16323,mpid,7,min,1,uid,c17a7da475447cc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060848"/>
            <a:ext cx="3240360" cy="2178242"/>
          </a:xfrm>
          <a:prstGeom prst="rect">
            <a:avLst/>
          </a:prstGeom>
          <a:noFill/>
        </p:spPr>
      </p:pic>
      <p:pic>
        <p:nvPicPr>
          <p:cNvPr id="2052" name="Picture 4" descr="C:\Users\gry\Desktop\zajecia\getattach,mid,16267,mpid,5,min,1,uid,df348e0a92e99b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365104"/>
            <a:ext cx="3312368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Edukacja zdrowotna (obszar nr3)</a:t>
            </a:r>
            <a:endParaRPr lang="pl-PL" dirty="0"/>
          </a:p>
        </p:txBody>
      </p:sp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530585" cy="504056"/>
          </a:xfrm>
          <a:prstGeom prst="rect">
            <a:avLst/>
          </a:prstGeom>
          <a:noFill/>
        </p:spPr>
      </p:pic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83568" y="1988840"/>
            <a:ext cx="77771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Uczniowie naszej szkoły wspólnie z nauczycielami  aktywnie uczestniczą </a:t>
            </a:r>
          </a:p>
          <a:p>
            <a:r>
              <a:rPr lang="pl-PL" dirty="0" smtClean="0"/>
              <a:t>w realizacji  zadań dotyczących zdrowia i zdrowego stylu życia.</a:t>
            </a:r>
            <a:br>
              <a:rPr lang="pl-PL" dirty="0" smtClean="0"/>
            </a:br>
            <a:r>
              <a:rPr lang="pl-PL" dirty="0" smtClean="0"/>
              <a:t>W bieżącym roku szkolnym uczestniczymy w następujących  akcjach:</a:t>
            </a:r>
          </a:p>
          <a:p>
            <a:r>
              <a:rPr lang="pl-PL" dirty="0" smtClean="0"/>
              <a:t>,, Śniadanie daje moc”</a:t>
            </a:r>
          </a:p>
          <a:p>
            <a:r>
              <a:rPr lang="pl-PL" dirty="0" smtClean="0"/>
              <a:t>,, Mleko w szkole”</a:t>
            </a:r>
          </a:p>
          <a:p>
            <a:r>
              <a:rPr lang="pl-PL" dirty="0" smtClean="0"/>
              <a:t>,, 5 razy warzywa i owoce”                       </a:t>
            </a:r>
          </a:p>
          <a:p>
            <a:r>
              <a:rPr lang="pl-PL" dirty="0" smtClean="0"/>
              <a:t>,,Owoce i warzywa’’</a:t>
            </a:r>
          </a:p>
          <a:p>
            <a:r>
              <a:rPr lang="pl-PL" dirty="0" smtClean="0"/>
              <a:t>,, Nie pal przy mnie, proszę’’</a:t>
            </a:r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W ramach tych programów uczniowie  uczestniczyli w</a:t>
            </a:r>
            <a:br>
              <a:rPr lang="pl-PL" dirty="0" smtClean="0"/>
            </a:br>
            <a:r>
              <a:rPr lang="pl-PL" dirty="0" smtClean="0"/>
              <a:t>- specjalnych zajęciach , </a:t>
            </a:r>
            <a:br>
              <a:rPr lang="pl-PL" dirty="0" smtClean="0"/>
            </a:br>
            <a:r>
              <a:rPr lang="pl-PL" dirty="0" smtClean="0"/>
              <a:t>- spotkaniach z pielęgniarką i kucharką szkolną, </a:t>
            </a:r>
            <a:br>
              <a:rPr lang="pl-PL" dirty="0" smtClean="0"/>
            </a:br>
            <a:r>
              <a:rPr lang="pl-PL" dirty="0" smtClean="0"/>
              <a:t>- prezentowali własne pomysły przed społecznością szkolną. </a:t>
            </a:r>
            <a:endParaRPr lang="pl-PL" dirty="0"/>
          </a:p>
        </p:txBody>
      </p:sp>
      <p:pic>
        <p:nvPicPr>
          <p:cNvPr id="3074" name="Picture 2" descr="C:\Users\gry\Desktop\Zdrowie\2013-12-02 08.41.5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2924944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 Edukacja zdrowotna (obszar nr3)</a:t>
            </a:r>
            <a:endParaRPr lang="pl-PL" dirty="0"/>
          </a:p>
        </p:txBody>
      </p:sp>
      <p:pic>
        <p:nvPicPr>
          <p:cNvPr id="2050" name="Picture 2" descr="C:\Users\gry\Desktop\Zdrowie\2013-12-02 08.46.5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060849"/>
            <a:ext cx="2304256" cy="1300196"/>
          </a:xfrm>
          <a:prstGeom prst="rect">
            <a:avLst/>
          </a:prstGeom>
          <a:noFill/>
        </p:spPr>
      </p:pic>
      <p:pic>
        <p:nvPicPr>
          <p:cNvPr id="1026" name="Picture 2" descr="C:\Users\gry\Desktop\Zdrowie\2013-12-02 08.41.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844824"/>
            <a:ext cx="1699379" cy="1762173"/>
          </a:xfrm>
          <a:prstGeom prst="rect">
            <a:avLst/>
          </a:prstGeom>
          <a:noFill/>
        </p:spPr>
      </p:pic>
      <p:pic>
        <p:nvPicPr>
          <p:cNvPr id="1027" name="Picture 3" descr="C:\Users\gry\Desktop\Zdrowie\2013-12-02 08.41.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772816"/>
            <a:ext cx="2398813" cy="2016224"/>
          </a:xfrm>
          <a:prstGeom prst="rect">
            <a:avLst/>
          </a:prstGeom>
          <a:noFill/>
        </p:spPr>
      </p:pic>
      <p:pic>
        <p:nvPicPr>
          <p:cNvPr id="1028" name="Picture 4" descr="C:\Users\gry\Desktop\Zdrowie\2013-12-02 08.47.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645024"/>
            <a:ext cx="3335661" cy="2880320"/>
          </a:xfrm>
          <a:prstGeom prst="rect">
            <a:avLst/>
          </a:prstGeom>
          <a:noFill/>
        </p:spPr>
      </p:pic>
      <p:pic>
        <p:nvPicPr>
          <p:cNvPr id="1029" name="Picture 5" descr="C:\Users\gry\Desktop\Zdrowie\getattach,mid,16272,mpid,9,min,1,uid,cc75b1a7cba35d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1844824"/>
            <a:ext cx="1143000" cy="1524000"/>
          </a:xfrm>
          <a:prstGeom prst="rect">
            <a:avLst/>
          </a:prstGeom>
          <a:noFill/>
        </p:spPr>
      </p:pic>
      <p:pic>
        <p:nvPicPr>
          <p:cNvPr id="1030" name="Picture 6" descr="C:\Users\gry\Desktop\Zdrowie\2013-12-02 08.54.5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95937" y="3573016"/>
            <a:ext cx="3744416" cy="3024335"/>
          </a:xfrm>
          <a:prstGeom prst="rect">
            <a:avLst/>
          </a:prstGeom>
          <a:noFill/>
        </p:spPr>
      </p:pic>
      <p:pic>
        <p:nvPicPr>
          <p:cNvPr id="9" name="Hymn Ligi Mistrzów - UEF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504" y="116632"/>
            <a:ext cx="530585" cy="5040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2743416"/>
          </a:xfrm>
        </p:spPr>
        <p:txBody>
          <a:bodyPr>
            <a:normAutofit/>
          </a:bodyPr>
          <a:lstStyle/>
          <a:p>
            <a:pPr lvl="0"/>
            <a:r>
              <a:rPr lang="pl-PL" sz="4000" dirty="0" smtClean="0"/>
              <a:t>kwalifikacje i doskonalenia nauczycieli WF oraz wychowawców edukacji przedszkolnej </a:t>
            </a:r>
            <a:r>
              <a:rPr lang="pl-PL" sz="4000" b="1" dirty="0" smtClean="0"/>
              <a:t>(obszar nr 4)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980728"/>
            <a:ext cx="1440160" cy="1368152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611560" y="2348880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Nauczyciel  wychowania fizycznego posiada kwalifikacje do nauczania  wychowania fizycznego. </a:t>
            </a:r>
          </a:p>
          <a:p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Ukończenie studiów podyplomowych na  Akademii  Wychowania Fizycznego w Katowicach pozwala prowadzić lekcje wychowania fizycznego w klasach IV- VI  w naszej szkole . </a:t>
            </a:r>
          </a:p>
          <a:p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W bieżącym roku szkolnym 2013/2014 nauczyciel uczestniczył w seminarium z zakresu  bezpieczeństwa uczniów na zajęciach wychowania  fizycznego , a w najbliższym czasie ( kwiecień, maj 2014)  rozpocznie szkolenie ,, Nowe trendy w nauczaniu siatkówki’’.</a:t>
            </a:r>
            <a:endParaRPr lang="pl-PL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gry\Desktop\dypl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4077072"/>
            <a:ext cx="2088232" cy="201622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03648" y="0"/>
            <a:ext cx="7740352" cy="2743416"/>
          </a:xfrm>
        </p:spPr>
        <p:txBody>
          <a:bodyPr>
            <a:normAutofit/>
          </a:bodyPr>
          <a:lstStyle/>
          <a:p>
            <a:pPr lvl="0"/>
            <a:r>
              <a:rPr lang="pl-PL" sz="4000" dirty="0" smtClean="0"/>
              <a:t>Pozalekcyjne zajęcia sportowe </a:t>
            </a:r>
            <a:r>
              <a:rPr lang="pl-PL" sz="4000" b="1" dirty="0" smtClean="0"/>
              <a:t>(obszar nr 5)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1440160" cy="1368152"/>
          </a:xfrm>
          <a:prstGeom prst="rect">
            <a:avLst/>
          </a:prstGeom>
          <a:noFill/>
        </p:spPr>
      </p:pic>
      <p:pic>
        <p:nvPicPr>
          <p:cNvPr id="2051" name="Picture 3" descr="C:\Users\gry\Desktop\Międzyszkolny\2013-10-02 14.23.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1844824"/>
            <a:ext cx="2195736" cy="1728192"/>
          </a:xfrm>
          <a:prstGeom prst="rect">
            <a:avLst/>
          </a:prstGeom>
          <a:noFill/>
        </p:spPr>
      </p:pic>
      <p:pic>
        <p:nvPicPr>
          <p:cNvPr id="2052" name="Picture 4" descr="C:\Users\gry\Desktop\Międzyszkolny\2013-10-02 16.28.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1556792"/>
            <a:ext cx="345638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gry\Desktop\Międzyszkolny\2013-10-02 16.28.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9712" y="3429000"/>
            <a:ext cx="4464496" cy="3429000"/>
          </a:xfrm>
          <a:prstGeom prst="rect">
            <a:avLst/>
          </a:prstGeom>
          <a:noFill/>
        </p:spPr>
      </p:pic>
      <p:pic>
        <p:nvPicPr>
          <p:cNvPr id="3" name="Picture 2" descr="C:\Users\gry\Desktop\Międzyszkolny\2013-10-02 16.30.1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3501008"/>
            <a:ext cx="2880320" cy="20882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 flipH="1">
            <a:off x="1187624" y="1556792"/>
            <a:ext cx="7344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Rywalizacja  międzyszkolna to nasza specjalność . Młodzież naszej szkoły corocznie uczestniczy w takich konkurencjach jak:</a:t>
            </a:r>
          </a:p>
          <a:p>
            <a:r>
              <a:rPr lang="pl-PL" dirty="0" smtClean="0"/>
              <a:t>biegi przełajowe, mini piłka nożna halowa, piłka nożna, unihokej , wiosenna i jesienna spartakiada. </a:t>
            </a:r>
            <a:endParaRPr lang="pl-PL" dirty="0"/>
          </a:p>
        </p:txBody>
      </p:sp>
      <p:pic>
        <p:nvPicPr>
          <p:cNvPr id="5122" name="Picture 2" descr="C:\Users\gry\Desktop\rzwaalizacja\getattach,mid,16272,mpid,5,min,1,uid,cc75b1a7cba35d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852936"/>
            <a:ext cx="1728192" cy="1512168"/>
          </a:xfrm>
          <a:prstGeom prst="rect">
            <a:avLst/>
          </a:prstGeom>
          <a:noFill/>
        </p:spPr>
      </p:pic>
      <p:pic>
        <p:nvPicPr>
          <p:cNvPr id="5123" name="Picture 3" descr="C:\Users\gry\Desktop\rzwaalizacja\getattach,mid,16272,mpid,6,min,1,uid,cc75b1a7cba35d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852936"/>
            <a:ext cx="2808312" cy="2587724"/>
          </a:xfrm>
          <a:prstGeom prst="rect">
            <a:avLst/>
          </a:prstGeom>
          <a:noFill/>
        </p:spPr>
      </p:pic>
      <p:pic>
        <p:nvPicPr>
          <p:cNvPr id="5124" name="Picture 4" descr="C:\Users\gry\Desktop\rzwaalizacja\getattach,mid,16272,mpid,7,min,1,uid,cc75b1a7cba35d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852936"/>
            <a:ext cx="2088232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951328"/>
          </a:xfrm>
        </p:spPr>
        <p:txBody>
          <a:bodyPr>
            <a:normAutofit fontScale="90000"/>
          </a:bodyPr>
          <a:lstStyle/>
          <a:p>
            <a:pPr lvl="0"/>
            <a:r>
              <a:rPr lang="pl-PL" dirty="0" smtClean="0"/>
              <a:t>zajęcia </a:t>
            </a:r>
            <a:r>
              <a:rPr lang="pl-PL" sz="4400" dirty="0" smtClean="0"/>
              <a:t>zorganizowane</a:t>
            </a:r>
            <a:r>
              <a:rPr lang="pl-PL" dirty="0" smtClean="0"/>
              <a:t>  </a:t>
            </a:r>
            <a:r>
              <a:rPr lang="pl-PL" b="1" dirty="0" smtClean="0"/>
              <a:t>(obszar nr 6)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600" cy="923020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539552" y="170080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Podczas przerw między lekcjami starsze koleżanki organizują uczniom  naszej  szkoły zabawę  w rytm muzyki  ( wspólny aerobik w ramach zajęć </a:t>
            </a:r>
            <a:br>
              <a:rPr lang="pl-PL" dirty="0" smtClean="0"/>
            </a:br>
            <a:r>
              <a:rPr lang="pl-PL" dirty="0" smtClean="0"/>
              <a:t>z zakresu bezpieczeństwa). Ćwiczymy.........</a:t>
            </a:r>
            <a:endParaRPr lang="pl-PL" dirty="0"/>
          </a:p>
        </p:txBody>
      </p:sp>
      <p:pic>
        <p:nvPicPr>
          <p:cNvPr id="10242" name="Picture 2" descr="C:\Users\gry\Desktop\przerwa\getattach,mid,16321,mpid,6,min,1,uid,a8e82cfb6532d7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2780928"/>
            <a:ext cx="1524000" cy="1143000"/>
          </a:xfrm>
          <a:prstGeom prst="rect">
            <a:avLst/>
          </a:prstGeom>
          <a:noFill/>
        </p:spPr>
      </p:pic>
      <p:pic>
        <p:nvPicPr>
          <p:cNvPr id="10243" name="Picture 3" descr="C:\Users\gry\Desktop\przerwa\getattach,mid,16307,mpid,5,min,1,uid,a8e82cfb6532d7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2780928"/>
            <a:ext cx="2736304" cy="1728192"/>
          </a:xfrm>
          <a:prstGeom prst="rect">
            <a:avLst/>
          </a:prstGeom>
          <a:noFill/>
        </p:spPr>
      </p:pic>
      <p:pic>
        <p:nvPicPr>
          <p:cNvPr id="10244" name="Picture 4" descr="C:\Users\gry\Desktop\przerwa\getattach,mid,16321,mpid,5,min,1,uid,a8e82cfb6532d7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4005064"/>
            <a:ext cx="2808312" cy="1728192"/>
          </a:xfrm>
          <a:prstGeom prst="rect">
            <a:avLst/>
          </a:prstGeom>
          <a:noFill/>
        </p:spPr>
      </p:pic>
      <p:pic>
        <p:nvPicPr>
          <p:cNvPr id="10246" name="Picture 6" descr="C:\Users\gry\Desktop\przerwa\getattach,mid,16308,mpid,5,min,1,uid,a8e82cfb6532d7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3933056"/>
            <a:ext cx="3024336" cy="191252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ry\Desktop\przerwy\getattach,mid,16319,mpid,5,min,1,uid,a8e82cfb6532d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3096344" cy="2232248"/>
          </a:xfrm>
          <a:prstGeom prst="rect">
            <a:avLst/>
          </a:prstGeom>
          <a:noFill/>
        </p:spPr>
      </p:pic>
      <p:pic>
        <p:nvPicPr>
          <p:cNvPr id="9219" name="Picture 3" descr="C:\Users\gry\Desktop\przerwy\getattach,mid,16319,mpid,6,min,1,uid,a8e82cfb6532d7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149080"/>
            <a:ext cx="1728192" cy="1143000"/>
          </a:xfrm>
          <a:prstGeom prst="rect">
            <a:avLst/>
          </a:prstGeom>
          <a:noFill/>
        </p:spPr>
      </p:pic>
      <p:pic>
        <p:nvPicPr>
          <p:cNvPr id="9220" name="Picture 4" descr="C:\Users\gry\Desktop\przerwy\getattach,mid,16319,mpid,7,min,1,uid,a8e82cfb6532d7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149080"/>
            <a:ext cx="2016224" cy="1143000"/>
          </a:xfrm>
          <a:prstGeom prst="rect">
            <a:avLst/>
          </a:prstGeom>
          <a:noFill/>
        </p:spPr>
      </p:pic>
      <p:pic>
        <p:nvPicPr>
          <p:cNvPr id="9221" name="Picture 5" descr="C:\Users\gry\Desktop\przerwy\getattach,mid,16319,mpid,9,min,1,uid,a8e82cfb6532d7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149080"/>
            <a:ext cx="2016224" cy="1143000"/>
          </a:xfrm>
          <a:prstGeom prst="rect">
            <a:avLst/>
          </a:prstGeom>
          <a:noFill/>
        </p:spPr>
      </p:pic>
      <p:pic>
        <p:nvPicPr>
          <p:cNvPr id="9222" name="Picture 6" descr="C:\Users\gry\Desktop\przerwy\getattach,mid,16319,mpid,10,min,1,uid,a8e82cfb6532d7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1844824"/>
            <a:ext cx="2604120" cy="2160240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1331640" y="908721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Święta tuż, tuż….. Rywalizacja  mikołajów była wielką frajdą dla najmłodszych.  Głośny doping i brawa pozwoliły zawodnikom ukończyć  wyścig . </a:t>
            </a:r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115616" y="620688"/>
            <a:ext cx="69127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Każdego roku w naszej szkole odbywa  się ,, Dzień Sportu ‘’ w ramach  Dnia Dziecka. Z pomocą  Rady Rodziców i życzliwych sponsorów organizujemy uczniom wspaniałą dawkę sportowych wrażeń. Wszyscy uczniowie szkoły mają obowiązek uczestniczyć w wybranych konkurencjach. </a:t>
            </a:r>
          </a:p>
          <a:p>
            <a:r>
              <a:rPr lang="pl-PL" sz="1600" dirty="0" smtClean="0"/>
              <a:t>Konkurencje sportowe to : biegi przełajowe, klasowe wyścigi rzędów, indywidualne umiejętności, </a:t>
            </a:r>
            <a:r>
              <a:rPr lang="pl-PL" sz="1600" dirty="0" err="1" smtClean="0"/>
              <a:t>międzyklasowy</a:t>
            </a:r>
            <a:r>
              <a:rPr lang="pl-PL" sz="1600" dirty="0" smtClean="0"/>
              <a:t> turniej piłki nożnej , </a:t>
            </a:r>
            <a:r>
              <a:rPr lang="pl-PL" sz="1600" dirty="0" err="1" smtClean="0"/>
              <a:t>międzyklasowy</a:t>
            </a:r>
            <a:r>
              <a:rPr lang="pl-PL" sz="1600" dirty="0" smtClean="0"/>
              <a:t> turniej piłki siatkowej </a:t>
            </a:r>
            <a:endParaRPr lang="pl-PL" sz="16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547664" y="2492896"/>
            <a:ext cx="676875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IGRZYSKA  </a:t>
            </a: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SPORTOWE  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,, </a:t>
            </a: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ŻYJ  ZDROWO  I  WESOŁO´´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9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TERMIN:      SZKOŁA  PODSTAWOWA  NR  2 W MĘCINIE ,  27.05. </a:t>
            </a:r>
            <a:r>
              <a:rPr lang="pl-PL" sz="9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2013</a:t>
            </a:r>
            <a:endParaRPr lang="pl-PL" sz="9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9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CELE:</a:t>
            </a:r>
            <a:endParaRPr lang="pl-PL" sz="9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Celem małej olimpiady  sportowej  jest rozpowszechnianie sportu wśr</a:t>
            </a:r>
            <a:r>
              <a:rPr lang="pl-PL" sz="1000" dirty="0" smtClean="0"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 dzieci </a:t>
            </a:r>
            <a:b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młodzieży oraz  wdrażanie do zdrowego  trybu  życia, rozwijanie  zdrowej  rywalizacji , ukazywanie  dzieciom  r</a:t>
            </a:r>
            <a:r>
              <a:rPr lang="pl-PL" sz="1000" dirty="0" smtClean="0"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żnych  możliwości  spędzania  wolnego  czasu, wsp</a:t>
            </a:r>
            <a:r>
              <a:rPr lang="pl-PL" sz="1000" dirty="0" smtClean="0"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łzawodnictwo zgodne za zasadą ,,fair play</a:t>
            </a:r>
            <a:r>
              <a:rPr lang="pl-PL" sz="1000" dirty="0" smtClean="0"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właściwe kibicowanie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Rozgrywki  sportowe </a:t>
            </a:r>
            <a:r>
              <a:rPr lang="pl-PL" sz="1000" b="1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drużynowe.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Mini  piłka  nożna  chłopc</a:t>
            </a:r>
            <a:r>
              <a:rPr lang="pl-PL" sz="1000" dirty="0" smtClean="0"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  , klasy III- VI ( grupy 6-osobowe)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Mini  piłka  siatkowa  dziewcząt, klasy  IV-VI ( grupy  5- osobowe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Biegi przełajowe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Dziewczęta , chłopcy kl. I-III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Dziewczęta , chłopcy  kl. IV- 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Konkurencje  sprawnościowe  klasy 0- III ( grupy 5-osobowe</a:t>
            </a:r>
            <a:r>
              <a:rPr lang="pl-PL" sz="1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Tor przeszk</a:t>
            </a:r>
            <a:r>
              <a:rPr lang="pl-PL" sz="1000" u="sng" dirty="0" smtClean="0"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 :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Czworakowanie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do szarfy.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Bieg do </a:t>
            </a:r>
            <a:r>
              <a:rPr lang="pl-PL" sz="1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choragiewki</a:t>
            </a: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Kozłowanie piłki do pachołka .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Toczenie piłki  lekarskiej.</a:t>
            </a:r>
            <a:endParaRPr lang="pl-PL" sz="1000" dirty="0" smtClean="0">
              <a:latin typeface="Arial" pitchFamily="34" charset="0"/>
              <a:cs typeface="Arial" pitchFamily="34" charset="0"/>
            </a:endParaRPr>
          </a:p>
          <a:p>
            <a:endParaRPr lang="pl-PL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1196752"/>
            <a:ext cx="7643192" cy="650336"/>
          </a:xfrm>
        </p:spPr>
        <p:txBody>
          <a:bodyPr>
            <a:normAutofit fontScale="90000"/>
          </a:bodyPr>
          <a:lstStyle/>
          <a:p>
            <a:pPr lvl="0"/>
            <a:r>
              <a:rPr lang="pl-PL" dirty="0" smtClean="0"/>
              <a:t>       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                                                 </a:t>
            </a:r>
            <a:r>
              <a:rPr lang="pl-PL" sz="3600" dirty="0" smtClean="0"/>
              <a:t>aktywność z udziałem rodziny </a:t>
            </a:r>
            <a:r>
              <a:rPr lang="pl-PL" sz="3600" b="1" dirty="0" smtClean="0"/>
              <a:t>(obszar nr 8)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467544" y="980729"/>
            <a:ext cx="4040188" cy="864096"/>
          </a:xfrm>
        </p:spPr>
        <p:txBody>
          <a:bodyPr/>
          <a:lstStyle/>
          <a:p>
            <a:r>
              <a:rPr lang="pl-PL" u="sng" dirty="0" smtClean="0">
                <a:solidFill>
                  <a:schemeClr val="accent3">
                    <a:lumMod val="50000"/>
                  </a:schemeClr>
                </a:solidFill>
                <a:hlinkClick r:id="rId3"/>
              </a:rPr>
              <a:t>http</a:t>
            </a:r>
            <a:r>
              <a:rPr lang="pl-PL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pl-PL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www.sp2mecina.pl/</a:t>
            </a:r>
            <a:r>
              <a:rPr lang="pl-PL" sz="1200" u="sng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pl</a:t>
            </a:r>
            <a:r>
              <a:rPr lang="pl-PL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pl-PL" sz="1200" u="sng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aktualnosci</a:t>
            </a:r>
            <a:r>
              <a:rPr lang="pl-PL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/spotkanie-z-siostrami-bialymi,42.html</a:t>
            </a:r>
            <a:endParaRPr lang="pl-PL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l-PL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half" idx="3"/>
          </p:nvPr>
        </p:nvSpPr>
        <p:spPr>
          <a:xfrm>
            <a:off x="611560" y="1700808"/>
            <a:ext cx="7066111" cy="654843"/>
          </a:xfrm>
        </p:spPr>
        <p:txBody>
          <a:bodyPr>
            <a:normAutofit/>
          </a:bodyPr>
          <a:lstStyle/>
          <a:p>
            <a:r>
              <a:rPr lang="pl-PL" sz="2000" dirty="0" smtClean="0">
                <a:solidFill>
                  <a:schemeClr val="tx1"/>
                </a:solidFill>
              </a:rPr>
              <a:t>Kankan                     Zorba                               Taniec</a:t>
            </a:r>
            <a:r>
              <a:rPr lang="pl-PL" sz="2000" dirty="0" smtClean="0">
                <a:solidFill>
                  <a:schemeClr val="tx1"/>
                </a:solidFill>
              </a:rPr>
              <a:t> gejsz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sz="quarter" idx="2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325688" y="4284663"/>
            <a:ext cx="304800" cy="304800"/>
          </a:xfrm>
          <a:prstGeom prst="rect">
            <a:avLst/>
          </a:prstGeom>
        </p:spPr>
      </p:pic>
      <p:pic>
        <p:nvPicPr>
          <p:cNvPr id="5123" name="Picture 3" descr="C:\Users\gry\Desktop\DZIEN BABCI\IMG_148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348880"/>
            <a:ext cx="2736304" cy="1800200"/>
          </a:xfrm>
          <a:prstGeom prst="rect">
            <a:avLst/>
          </a:prstGeom>
          <a:noFill/>
        </p:spPr>
      </p:pic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827584" cy="786205"/>
          </a:xfrm>
          <a:prstGeom prst="rect">
            <a:avLst/>
          </a:prstGeom>
          <a:noFill/>
        </p:spPr>
      </p:pic>
      <p:pic>
        <p:nvPicPr>
          <p:cNvPr id="9" name="Picture 3" descr="C:\Users\gry\Desktop\DZIEN BABCI\IMG_14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2276872"/>
            <a:ext cx="2700300" cy="1800200"/>
          </a:xfrm>
          <a:prstGeom prst="rect">
            <a:avLst/>
          </a:prstGeom>
          <a:noFill/>
        </p:spPr>
      </p:pic>
      <p:pic>
        <p:nvPicPr>
          <p:cNvPr id="2050" name="Picture 2" descr="C:\Users\gry\Desktop\DZIEN BABCI\IMG_144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05609" y="2276872"/>
            <a:ext cx="3338391" cy="1937562"/>
          </a:xfrm>
          <a:prstGeom prst="rect">
            <a:avLst/>
          </a:prstGeom>
          <a:noFill/>
        </p:spPr>
      </p:pic>
      <p:pic>
        <p:nvPicPr>
          <p:cNvPr id="2051" name="Picture 3" descr="C:\Users\gry\Desktop\DZIEN BABCI\IMG_145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87824" y="4191867"/>
            <a:ext cx="3999200" cy="266613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400" dirty="0" smtClean="0"/>
              <a:t>aktywność z udziałem rodziny </a:t>
            </a:r>
            <a:r>
              <a:rPr lang="pl-PL" sz="4400" b="1" dirty="0" smtClean="0"/>
              <a:t>(obszar nr 8)</a:t>
            </a:r>
            <a:endParaRPr lang="pl-PL" sz="44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Dzień  Babci i Dziadka 2014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 ,, </a:t>
            </a:r>
            <a:r>
              <a:rPr lang="pl-PL" dirty="0" smtClean="0">
                <a:solidFill>
                  <a:schemeClr val="tx1"/>
                </a:solidFill>
              </a:rPr>
              <a:t>T</a:t>
            </a:r>
            <a:r>
              <a:rPr lang="pl-PL" dirty="0" smtClean="0">
                <a:solidFill>
                  <a:schemeClr val="tx1"/>
                </a:solidFill>
              </a:rPr>
              <a:t>aniec z Afryki’’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7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27584" cy="786205"/>
          </a:xfrm>
          <a:prstGeom prst="rect">
            <a:avLst/>
          </a:prstGeom>
          <a:noFill/>
        </p:spPr>
      </p:pic>
      <p:pic>
        <p:nvPicPr>
          <p:cNvPr id="8" name="Hymn Ligi Mistrzów - UEFA.mp3">
            <a:hlinkClick r:id="" action="ppaction://media"/>
          </p:cNvPr>
          <p:cNvPicPr>
            <a:picLocks noGrp="1" noRot="1" noChangeAspect="1"/>
          </p:cNvPicPr>
          <p:nvPr>
            <p:ph sz="quarter" idx="2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325688" y="4284663"/>
            <a:ext cx="304800" cy="304800"/>
          </a:xfrm>
          <a:prstGeom prst="rect">
            <a:avLst/>
          </a:prstGeom>
        </p:spPr>
      </p:pic>
      <p:pic>
        <p:nvPicPr>
          <p:cNvPr id="8194" name="Picture 2" descr="H:\Dzień Babci i Dziadka\DZIEN BABCI\IMG_13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780928"/>
            <a:ext cx="4032448" cy="2880320"/>
          </a:xfrm>
          <a:prstGeom prst="rect">
            <a:avLst/>
          </a:prstGeom>
          <a:noFill/>
        </p:spPr>
      </p:pic>
      <p:pic>
        <p:nvPicPr>
          <p:cNvPr id="8195" name="Picture 3" descr="H:\Dzień Babci i Dziadka\DZIEN BABCI\IMG_14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564904"/>
            <a:ext cx="3672408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aktywny wypoczynek </a:t>
            </a:r>
            <a:r>
              <a:rPr lang="pl-PL" b="1" dirty="0" smtClean="0"/>
              <a:t>(obszar nr 9)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27584" cy="786205"/>
          </a:xfrm>
          <a:prstGeom prst="rect">
            <a:avLst/>
          </a:prstGeom>
          <a:noFill/>
        </p:spPr>
      </p:pic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  <p:pic>
        <p:nvPicPr>
          <p:cNvPr id="7170" name="Picture 2" descr="C:\Users\gry\Desktop\Góra\getattach,mid,16215,mpid,5,min,1,uid,c17a7da475447cc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2276872"/>
            <a:ext cx="2736304" cy="2880320"/>
          </a:xfrm>
          <a:prstGeom prst="rect">
            <a:avLst/>
          </a:prstGeom>
          <a:noFill/>
        </p:spPr>
      </p:pic>
      <p:pic>
        <p:nvPicPr>
          <p:cNvPr id="7171" name="Picture 3" descr="C:\Users\gry\Desktop\Góra\getattach,mid,16214,mpid,5,min,1,uid,c17a7da475447cc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2204864"/>
            <a:ext cx="2011660" cy="2850232"/>
          </a:xfrm>
          <a:prstGeom prst="rect">
            <a:avLst/>
          </a:prstGeom>
          <a:noFill/>
        </p:spPr>
      </p:pic>
      <p:pic>
        <p:nvPicPr>
          <p:cNvPr id="8" name="Picture 4" descr="C:\Users\gry\Desktop\Góra\getattach,mid,16213,mpid,5,min,1,uid,c17a7da475447cc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2204864"/>
            <a:ext cx="2592288" cy="2808312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1115616" y="148478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Uczniowie klas I-III świetnie bawią się podczas wycieczki  pieszej 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47248" cy="1656184"/>
          </a:xfrm>
        </p:spPr>
        <p:txBody>
          <a:bodyPr>
            <a:normAutofit fontScale="90000"/>
          </a:bodyPr>
          <a:lstStyle/>
          <a:p>
            <a: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Wspólnie z rodzicami organizujemy jesienne wycieczki krajoznawczo- turystyczne do pobliskiej  góry ,, </a:t>
            </a:r>
            <a:r>
              <a:rPr lang="pl-PL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Jaworz</a:t>
            </a:r>
            <a: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’’. Wspaniałe widoki  na Tatry oraz doskonała atmosfera  wszystkich uczestników rekompensuje  długie, mozolne  podejście  na  górę.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Hymn Ligi Mistrzów - UEFA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  <p:pic>
        <p:nvPicPr>
          <p:cNvPr id="4" name="Picture 2" descr="C:\Users\gry\Pictures\1979492_516205921822119_80475766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80749" cy="836712"/>
          </a:xfrm>
          <a:prstGeom prst="rect">
            <a:avLst/>
          </a:prstGeom>
          <a:noFill/>
        </p:spPr>
      </p:pic>
      <p:pic>
        <p:nvPicPr>
          <p:cNvPr id="6" name="Picture 3" descr="C:\Users\gry\Desktop\Góra\2012-10-22 13.53.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132856"/>
            <a:ext cx="3960440" cy="4392488"/>
          </a:xfrm>
          <a:prstGeom prst="rect">
            <a:avLst/>
          </a:prstGeom>
          <a:noFill/>
        </p:spPr>
      </p:pic>
      <p:pic>
        <p:nvPicPr>
          <p:cNvPr id="7" name="Picture 4" descr="C:\Users\gry\Desktop\Góra\2012-10-22 14.35.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132856"/>
            <a:ext cx="4427984" cy="440041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</TotalTime>
  <Words>581</Words>
  <Application>Microsoft Office PowerPoint</Application>
  <PresentationFormat>Pokaz na ekranie (4:3)</PresentationFormat>
  <Paragraphs>80</Paragraphs>
  <Slides>23</Slides>
  <Notes>2</Notes>
  <HiddenSlides>0</HiddenSlides>
  <MMClips>15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Przepływ</vt:lpstr>
      <vt:lpstr>    SZKOŁA  PODSTAWOWA NR2 im. KONSTYTUCJI 3 MAJA  w Męcinie</vt:lpstr>
      <vt:lpstr>  wychowanie fizyczne – zajęcia edukacyjne (obszar nr 1) </vt:lpstr>
      <vt:lpstr>Slajd 3</vt:lpstr>
      <vt:lpstr>wychowanie fizyczne – zajęcia edukacyjne (obszar nr 1) </vt:lpstr>
      <vt:lpstr>Slajd 5</vt:lpstr>
      <vt:lpstr>Zajęcia z piłki ręcznej      ćwiczenia podań i przyjęć  piłki , rzut do bramki z wyskoku</vt:lpstr>
      <vt:lpstr>Slajd 7</vt:lpstr>
      <vt:lpstr>             wychowanie fizyczne – alternatywne formy realizacji zajęć wychowania fizycznego (WF) (obszar nr 2)</vt:lpstr>
      <vt:lpstr>wychowanie fizyczne – alternatywne formy realizacji zajęć wychowania fizycznego (WF) (obszar nr 2) </vt:lpstr>
      <vt:lpstr>Slajd 10</vt:lpstr>
      <vt:lpstr>Slajd 11</vt:lpstr>
      <vt:lpstr>Edukacja zdrowotna (obszar nr3)</vt:lpstr>
      <vt:lpstr> Edukacja zdrowotna (obszar nr3)</vt:lpstr>
      <vt:lpstr>kwalifikacje i doskonalenia nauczycieli WF oraz wychowawców edukacji przedszkolnej (obszar nr 4) </vt:lpstr>
      <vt:lpstr>Pozalekcyjne zajęcia sportowe (obszar nr 5) </vt:lpstr>
      <vt:lpstr>Slajd 16</vt:lpstr>
      <vt:lpstr>zajęcia zorganizowane  (obszar nr 6) </vt:lpstr>
      <vt:lpstr>Slajd 18</vt:lpstr>
      <vt:lpstr>Slajd 19</vt:lpstr>
      <vt:lpstr>                                                          aktywność z udziałem rodziny (obszar nr 8) </vt:lpstr>
      <vt:lpstr>aktywność z udziałem rodziny (obszar nr 8)</vt:lpstr>
      <vt:lpstr>aktywny wypoczynek (obszar nr 9) </vt:lpstr>
      <vt:lpstr>  Wspólnie z rodzicami organizujemy jesienne wycieczki krajoznawczo- turystyczne do pobliskiej  góry ,, Jaworz’’. Wspaniałe widoki  na Tatry oraz doskonała atmosfera  wszystkich uczestników rekompensuje  długie, mozolne  podejście  na  górę.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wychowanie fizyczne – zajęcia edukacyjne (obszar nr 1)</dc:title>
  <dc:creator>gry</dc:creator>
  <cp:lastModifiedBy>gry</cp:lastModifiedBy>
  <cp:revision>76</cp:revision>
  <dcterms:created xsi:type="dcterms:W3CDTF">2014-03-25T19:52:04Z</dcterms:created>
  <dcterms:modified xsi:type="dcterms:W3CDTF">2014-03-30T23:22:24Z</dcterms:modified>
</cp:coreProperties>
</file>